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7" r:id="rId2"/>
    <p:sldId id="258" r:id="rId3"/>
    <p:sldId id="260" r:id="rId4"/>
    <p:sldId id="262" r:id="rId5"/>
    <p:sldId id="263" r:id="rId6"/>
    <p:sldId id="256"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2"/>
    <p:restoredTop sz="94653"/>
  </p:normalViewPr>
  <p:slideViewPr>
    <p:cSldViewPr snapToGrid="0">
      <p:cViewPr varScale="1">
        <p:scale>
          <a:sx n="179" d="100"/>
          <a:sy n="179" d="100"/>
        </p:scale>
        <p:origin x="9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11743-F3E1-7B44-9370-7B3077D94B8E}"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C5BD9-B35E-B643-9453-EEEA0C1F6802}" type="slidenum">
              <a:rPr lang="en-US" smtClean="0"/>
              <a:t>‹#›</a:t>
            </a:fld>
            <a:endParaRPr lang="en-US"/>
          </a:p>
        </p:txBody>
      </p:sp>
    </p:spTree>
    <p:extLst>
      <p:ext uri="{BB962C8B-B14F-4D97-AF65-F5344CB8AC3E}">
        <p14:creationId xmlns:p14="http://schemas.microsoft.com/office/powerpoint/2010/main" val="3007586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screenrec.com</a:t>
            </a:r>
            <a:r>
              <a:rPr lang="en-US" dirty="0"/>
              <a:t>/share/ZhDJdI6Twp</a:t>
            </a:r>
          </a:p>
        </p:txBody>
      </p:sp>
      <p:sp>
        <p:nvSpPr>
          <p:cNvPr id="4" name="Slide Number Placeholder 3"/>
          <p:cNvSpPr>
            <a:spLocks noGrp="1"/>
          </p:cNvSpPr>
          <p:nvPr>
            <p:ph type="sldNum" sz="quarter" idx="5"/>
          </p:nvPr>
        </p:nvSpPr>
        <p:spPr/>
        <p:txBody>
          <a:bodyPr/>
          <a:lstStyle/>
          <a:p>
            <a:fld id="{ABEC5BD9-B35E-B643-9453-EEEA0C1F6802}" type="slidenum">
              <a:rPr lang="en-US" smtClean="0"/>
              <a:t>1</a:t>
            </a:fld>
            <a:endParaRPr lang="en-US"/>
          </a:p>
        </p:txBody>
      </p:sp>
    </p:spTree>
    <p:extLst>
      <p:ext uri="{BB962C8B-B14F-4D97-AF65-F5344CB8AC3E}">
        <p14:creationId xmlns:p14="http://schemas.microsoft.com/office/powerpoint/2010/main" val="2368536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GB"/>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GB"/>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4/29/24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GB"/>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GB"/>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4/29/24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4/29/24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freepngimg.com/png/9241-animation-png-hd"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pixabay.com/en/insight-data-visualisation-digital-2904292/" TargetMode="External"/><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yplan.novaworks.org/interview/sandwich"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pixabay.com/en/icon-shopping-cart-1001596/" TargetMode="Externa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Content Placeholder 4" descr="A graphic of a wallet and money&#10;&#10;Description automatically generated with medium confidence">
            <a:extLst>
              <a:ext uri="{FF2B5EF4-FFF2-40B4-BE49-F238E27FC236}">
                <a16:creationId xmlns:a16="http://schemas.microsoft.com/office/drawing/2014/main" id="{C5FE7D0D-0D8C-4FAF-3C14-A8368C3B4516}"/>
              </a:ext>
            </a:extLst>
          </p:cNvPr>
          <p:cNvPicPr>
            <a:picLocks noChangeAspect="1"/>
          </p:cNvPicPr>
          <p:nvPr/>
        </p:nvPicPr>
        <p:blipFill rotWithShape="1">
          <a:blip r:embed="rId4"/>
          <a:srcRect t="4140" b="5082"/>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FE8588-9AB7-A280-D58C-08C5143CFFB3}"/>
              </a:ext>
            </a:extLst>
          </p:cNvPr>
          <p:cNvSpPr>
            <a:spLocks noGrp="1"/>
          </p:cNvSpPr>
          <p:nvPr>
            <p:ph type="title"/>
          </p:nvPr>
        </p:nvSpPr>
        <p:spPr>
          <a:xfrm>
            <a:off x="680322" y="753228"/>
            <a:ext cx="3679028" cy="1080938"/>
          </a:xfrm>
        </p:spPr>
        <p:txBody>
          <a:bodyPr>
            <a:normAutofit fontScale="90000"/>
          </a:bodyPr>
          <a:lstStyle/>
          <a:p>
            <a:pPr algn="ctr"/>
            <a:r>
              <a:rPr lang="en-IN" b="0" i="0" dirty="0">
                <a:effectLst/>
                <a:latin typeface="Söhne"/>
              </a:rPr>
              <a:t>Insightful Business Explorer</a:t>
            </a:r>
            <a:br>
              <a:rPr lang="en-IN" sz="1600" b="0" i="0" dirty="0">
                <a:solidFill>
                  <a:srgbClr val="0D0D0D"/>
                </a:solidFill>
                <a:effectLst/>
                <a:highlight>
                  <a:srgbClr val="FFFFFF"/>
                </a:highlight>
                <a:latin typeface="Söhne"/>
              </a:rPr>
            </a:br>
            <a:endParaRPr lang="en-US" sz="3200" dirty="0"/>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pic>
        <p:nvPicPr>
          <p:cNvPr id="7" name="Content Placeholder 6" descr="A logo for a company&#10;&#10;Description automatically generated">
            <a:extLst>
              <a:ext uri="{FF2B5EF4-FFF2-40B4-BE49-F238E27FC236}">
                <a16:creationId xmlns:a16="http://schemas.microsoft.com/office/drawing/2014/main" id="{8ED9DC3E-2877-4C92-9E98-04C222195D5A}"/>
              </a:ext>
            </a:extLst>
          </p:cNvPr>
          <p:cNvPicPr>
            <a:picLocks noGrp="1" noChangeAspect="1"/>
          </p:cNvPicPr>
          <p:nvPr>
            <p:ph idx="1"/>
          </p:nvPr>
        </p:nvPicPr>
        <p:blipFill>
          <a:blip r:embed="rId6"/>
          <a:stretch>
            <a:fillRect/>
          </a:stretch>
        </p:blipFill>
        <p:spPr>
          <a:xfrm>
            <a:off x="1503106" y="3194806"/>
            <a:ext cx="2043284" cy="20432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2744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2D27-1C07-F232-3AD6-3385489A8A01}"/>
              </a:ext>
            </a:extLst>
          </p:cNvPr>
          <p:cNvSpPr>
            <a:spLocks noGrp="1"/>
          </p:cNvSpPr>
          <p:nvPr>
            <p:ph type="title"/>
          </p:nvPr>
        </p:nvSpPr>
        <p:spPr>
          <a:xfrm>
            <a:off x="568411" y="555520"/>
            <a:ext cx="11623589" cy="1080938"/>
          </a:xfrm>
        </p:spPr>
        <p:txBody>
          <a:bodyPr/>
          <a:lstStyle/>
          <a:p>
            <a:r>
              <a:rPr lang="en-US" dirty="0"/>
              <a:t>03            </a:t>
            </a:r>
            <a:br>
              <a:rPr lang="en-US" dirty="0"/>
            </a:br>
            <a:r>
              <a:rPr lang="en-US" dirty="0"/>
              <a:t>                        Dashboard</a:t>
            </a:r>
          </a:p>
        </p:txBody>
      </p:sp>
      <p:pic>
        <p:nvPicPr>
          <p:cNvPr id="6" name="Content Placeholder 5" descr="A logo for a company&#10;&#10;Description automatically generated">
            <a:extLst>
              <a:ext uri="{FF2B5EF4-FFF2-40B4-BE49-F238E27FC236}">
                <a16:creationId xmlns:a16="http://schemas.microsoft.com/office/drawing/2014/main" id="{A67F2DF1-75CF-14C8-E842-1C46B7C8A4CE}"/>
              </a:ext>
            </a:extLst>
          </p:cNvPr>
          <p:cNvPicPr>
            <a:picLocks noGrp="1" noChangeAspect="1"/>
          </p:cNvPicPr>
          <p:nvPr>
            <p:ph idx="1"/>
          </p:nvPr>
        </p:nvPicPr>
        <p:blipFill>
          <a:blip r:embed="rId2"/>
          <a:stretch>
            <a:fillRect/>
          </a:stretch>
        </p:blipFill>
        <p:spPr>
          <a:xfrm>
            <a:off x="10586523" y="674131"/>
            <a:ext cx="1270000" cy="1270000"/>
          </a:xfrm>
        </p:spPr>
      </p:pic>
      <p:pic>
        <p:nvPicPr>
          <p:cNvPr id="9" name="Picture 8" descr="A screenshot of a computer&#10;&#10;Description automatically generated">
            <a:extLst>
              <a:ext uri="{FF2B5EF4-FFF2-40B4-BE49-F238E27FC236}">
                <a16:creationId xmlns:a16="http://schemas.microsoft.com/office/drawing/2014/main" id="{D096E7BE-8796-B07C-B2BE-D84B2999E3BE}"/>
              </a:ext>
            </a:extLst>
          </p:cNvPr>
          <p:cNvPicPr>
            <a:picLocks noChangeAspect="1"/>
          </p:cNvPicPr>
          <p:nvPr/>
        </p:nvPicPr>
        <p:blipFill rotWithShape="1">
          <a:blip r:embed="rId3"/>
          <a:srcRect b="5957"/>
          <a:stretch/>
        </p:blipFill>
        <p:spPr>
          <a:xfrm>
            <a:off x="5980526" y="2699586"/>
            <a:ext cx="4679892" cy="2496964"/>
          </a:xfrm>
          <a:prstGeom prst="rect">
            <a:avLst/>
          </a:prstGeom>
        </p:spPr>
      </p:pic>
      <p:sp>
        <p:nvSpPr>
          <p:cNvPr id="12" name="TextBox 11">
            <a:extLst>
              <a:ext uri="{FF2B5EF4-FFF2-40B4-BE49-F238E27FC236}">
                <a16:creationId xmlns:a16="http://schemas.microsoft.com/office/drawing/2014/main" id="{BC98F55D-29DE-E41A-0AC5-50C5ED0307D7}"/>
              </a:ext>
            </a:extLst>
          </p:cNvPr>
          <p:cNvSpPr txBox="1"/>
          <p:nvPr/>
        </p:nvSpPr>
        <p:spPr>
          <a:xfrm>
            <a:off x="6150447" y="5953036"/>
            <a:ext cx="5791074" cy="461665"/>
          </a:xfrm>
          <a:prstGeom prst="rect">
            <a:avLst/>
          </a:prstGeom>
          <a:noFill/>
          <a:ln>
            <a:solidFill>
              <a:schemeClr val="accent1"/>
            </a:solidFill>
          </a:ln>
        </p:spPr>
        <p:txBody>
          <a:bodyPr wrap="square" rtlCol="0">
            <a:spAutoFit/>
          </a:bodyPr>
          <a:lstStyle/>
          <a:p>
            <a:r>
              <a:rPr lang="en-US" sz="2400" dirty="0">
                <a:latin typeface="Arial" panose="020B0604020202020204" pitchFamily="34" charset="0"/>
                <a:cs typeface="Arial" panose="020B0604020202020204" pitchFamily="34" charset="0"/>
              </a:rPr>
              <a:t>Let's, explore the Dashboard</a:t>
            </a:r>
          </a:p>
        </p:txBody>
      </p:sp>
      <p:pic>
        <p:nvPicPr>
          <p:cNvPr id="17" name="Picture 16" descr="A cartoon of a person&#10;&#10;Description automatically generated">
            <a:extLst>
              <a:ext uri="{FF2B5EF4-FFF2-40B4-BE49-F238E27FC236}">
                <a16:creationId xmlns:a16="http://schemas.microsoft.com/office/drawing/2014/main" id="{E5D72A87-3DE5-3003-6EE2-613E112029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13273" y="233624"/>
            <a:ext cx="1530350" cy="23833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4A30F52-1445-C7F9-C893-6FF9A5858A3E}"/>
              </a:ext>
            </a:extLst>
          </p:cNvPr>
          <p:cNvPicPr>
            <a:picLocks noChangeAspect="1"/>
          </p:cNvPicPr>
          <p:nvPr/>
        </p:nvPicPr>
        <p:blipFill rotWithShape="1">
          <a:blip r:embed="rId6"/>
          <a:srcRect l="6000" t="7519" r="5707" b="4796"/>
          <a:stretch/>
        </p:blipFill>
        <p:spPr>
          <a:xfrm>
            <a:off x="934509" y="3800559"/>
            <a:ext cx="4266390" cy="23833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3947B92-F7EB-FA86-720B-2DA6984C05BD}"/>
              </a:ext>
            </a:extLst>
          </p:cNvPr>
          <p:cNvPicPr>
            <a:picLocks noChangeAspect="1"/>
          </p:cNvPicPr>
          <p:nvPr/>
        </p:nvPicPr>
        <p:blipFill rotWithShape="1">
          <a:blip r:embed="rId7"/>
          <a:srcRect l="6290" t="8460" r="5766" b="6098"/>
          <a:stretch/>
        </p:blipFill>
        <p:spPr>
          <a:xfrm>
            <a:off x="3715866" y="2391913"/>
            <a:ext cx="3749693" cy="2049183"/>
          </a:xfrm>
          <a:prstGeom prst="rect">
            <a:avLst/>
          </a:prstGeom>
        </p:spPr>
      </p:pic>
    </p:spTree>
    <p:extLst>
      <p:ext uri="{BB962C8B-B14F-4D97-AF65-F5344CB8AC3E}">
        <p14:creationId xmlns:p14="http://schemas.microsoft.com/office/powerpoint/2010/main" val="119160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B61C4A08-7874-3028-3AAA-CCAC12B064E3}"/>
              </a:ext>
            </a:extLst>
          </p:cNvPr>
          <p:cNvSpPr txBox="1"/>
          <p:nvPr/>
        </p:nvSpPr>
        <p:spPr>
          <a:xfrm>
            <a:off x="680321" y="753228"/>
            <a:ext cx="9613861"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a:latin typeface="+mj-lt"/>
                <a:ea typeface="+mj-ea"/>
                <a:cs typeface="+mj-cs"/>
              </a:rPr>
              <a:t>Insights</a:t>
            </a:r>
          </a:p>
        </p:txBody>
      </p:sp>
      <p:sp useBgFill="1">
        <p:nvSpPr>
          <p:cNvPr id="5" name="TextBox 4">
            <a:extLst>
              <a:ext uri="{FF2B5EF4-FFF2-40B4-BE49-F238E27FC236}">
                <a16:creationId xmlns:a16="http://schemas.microsoft.com/office/drawing/2014/main" id="{61CD113F-66B8-4B79-6ED0-A61766400284}"/>
              </a:ext>
            </a:extLst>
          </p:cNvPr>
          <p:cNvSpPr txBox="1"/>
          <p:nvPr/>
        </p:nvSpPr>
        <p:spPr>
          <a:xfrm>
            <a:off x="3777672" y="2336873"/>
            <a:ext cx="6516509" cy="3599316"/>
          </a:xfrm>
          <a:prstGeom prst="rect">
            <a:avLst/>
          </a:prstGeom>
        </p:spPr>
        <p:txBody>
          <a:bodyPr vert="horz" lIns="91440" tIns="45720" rIns="91440" bIns="45720" rtlCol="0">
            <a:normAutofit/>
          </a:bodyPr>
          <a:lstStyle/>
          <a:p>
            <a:pPr marL="800100" indent="-228600" defTabSz="914400">
              <a:lnSpc>
                <a:spcPct val="90000"/>
              </a:lnSpc>
              <a:spcAft>
                <a:spcPts val="600"/>
              </a:spcAft>
              <a:buFont typeface="Arial" panose="020B0604020202020204" pitchFamily="34" charset="0"/>
              <a:buChar char="•"/>
            </a:pPr>
            <a:r>
              <a:rPr lang="en-US" sz="1500" dirty="0">
                <a:effectLst/>
              </a:rPr>
              <a:t>AtliQ </a:t>
            </a:r>
            <a:r>
              <a:rPr lang="en-US" sz="1500" dirty="0"/>
              <a:t>H</a:t>
            </a:r>
            <a:r>
              <a:rPr lang="en-US" sz="1500" dirty="0">
                <a:effectLst/>
              </a:rPr>
              <a:t>ardware </a:t>
            </a:r>
            <a:r>
              <a:rPr lang="en-US" sz="1500" dirty="0"/>
              <a:t>f</a:t>
            </a:r>
            <a:r>
              <a:rPr lang="en-US" sz="1500" dirty="0">
                <a:effectLst/>
              </a:rPr>
              <a:t>aces financial challenges due to high expenses on discounts and operations, </a:t>
            </a:r>
            <a:r>
              <a:rPr lang="en-US" sz="1500" dirty="0"/>
              <a:t>l</a:t>
            </a:r>
            <a:r>
              <a:rPr lang="en-US" sz="1500" dirty="0">
                <a:effectLst/>
              </a:rPr>
              <a:t>eading to overall losses.</a:t>
            </a:r>
          </a:p>
          <a:p>
            <a:pPr marL="457200" indent="-228600" defTabSz="914400">
              <a:lnSpc>
                <a:spcPct val="90000"/>
              </a:lnSpc>
              <a:spcAft>
                <a:spcPts val="600"/>
              </a:spcAft>
              <a:buFont typeface="Arial" panose="020B0604020202020204" pitchFamily="34" charset="0"/>
              <a:buChar char="•"/>
            </a:pPr>
            <a:endParaRPr lang="en-US" sz="1500" dirty="0">
              <a:effectLst/>
            </a:endParaRPr>
          </a:p>
          <a:p>
            <a:pPr marL="800100" indent="-228600" defTabSz="914400">
              <a:lnSpc>
                <a:spcPct val="90000"/>
              </a:lnSpc>
              <a:spcAft>
                <a:spcPts val="600"/>
              </a:spcAft>
              <a:buFont typeface="Arial" panose="020B0604020202020204" pitchFamily="34" charset="0"/>
              <a:buChar char="•"/>
            </a:pPr>
            <a:r>
              <a:rPr lang="en-US" sz="1500" dirty="0">
                <a:effectLst/>
              </a:rPr>
              <a:t>Amazon is the vital contributor underscoring the need for a strong partnership. “AQ Home Allun 1 Gen 2”  excels, suggesting growth opportunities.</a:t>
            </a:r>
          </a:p>
          <a:p>
            <a:pPr marL="457200" indent="-228600" defTabSz="914400">
              <a:lnSpc>
                <a:spcPct val="90000"/>
              </a:lnSpc>
              <a:spcAft>
                <a:spcPts val="600"/>
              </a:spcAft>
              <a:buFont typeface="Arial" panose="020B0604020202020204" pitchFamily="34" charset="0"/>
              <a:buChar char="•"/>
            </a:pPr>
            <a:endParaRPr lang="en-US" sz="1500" dirty="0">
              <a:effectLst/>
            </a:endParaRPr>
          </a:p>
          <a:p>
            <a:pPr marL="800100" indent="-228600" defTabSz="914400">
              <a:lnSpc>
                <a:spcPct val="90000"/>
              </a:lnSpc>
              <a:spcAft>
                <a:spcPts val="600"/>
              </a:spcAft>
              <a:buFont typeface="Arial" panose="020B0604020202020204" pitchFamily="34" charset="0"/>
              <a:buChar char="•"/>
            </a:pPr>
            <a:r>
              <a:rPr lang="en-US" sz="1500" dirty="0">
                <a:effectLst/>
              </a:rPr>
              <a:t>US segment reports losses, requiring detailed investigation for strategic decisions.</a:t>
            </a:r>
          </a:p>
          <a:p>
            <a:pPr marL="457200" indent="-228600" defTabSz="914400">
              <a:lnSpc>
                <a:spcPct val="90000"/>
              </a:lnSpc>
              <a:spcAft>
                <a:spcPts val="600"/>
              </a:spcAft>
              <a:buFont typeface="Arial" panose="020B0604020202020204" pitchFamily="34" charset="0"/>
              <a:buChar char="•"/>
            </a:pPr>
            <a:endParaRPr lang="en-US" sz="1500" dirty="0">
              <a:effectLst/>
            </a:endParaRPr>
          </a:p>
          <a:p>
            <a:pPr marL="800100" indent="-228600" defTabSz="914400">
              <a:lnSpc>
                <a:spcPct val="90000"/>
              </a:lnSpc>
              <a:spcAft>
                <a:spcPts val="600"/>
              </a:spcAft>
              <a:buFont typeface="Arial" panose="020B0604020202020204" pitchFamily="34" charset="0"/>
              <a:buChar char="•"/>
            </a:pPr>
            <a:r>
              <a:rPr lang="en-US" sz="1500" dirty="0">
                <a:effectLst/>
              </a:rPr>
              <a:t>AtliQ hardware’s market share from 1.1% in 2021 to 5.9% increase signals positive market traction.</a:t>
            </a:r>
          </a:p>
          <a:p>
            <a:pPr indent="-228600" defTabSz="914400">
              <a:lnSpc>
                <a:spcPct val="90000"/>
              </a:lnSpc>
              <a:spcAft>
                <a:spcPts val="600"/>
              </a:spcAft>
              <a:buFont typeface="Arial" panose="020B0604020202020204" pitchFamily="34" charset="0"/>
              <a:buChar char="•"/>
            </a:pPr>
            <a:endParaRPr lang="en-US" sz="1500" dirty="0"/>
          </a:p>
        </p:txBody>
      </p:sp>
      <p:pic>
        <p:nvPicPr>
          <p:cNvPr id="4" name="Picture 3" descr="A logo of a magnifying glass and graph&#10;&#10;Description automatically generated">
            <a:extLst>
              <a:ext uri="{FF2B5EF4-FFF2-40B4-BE49-F238E27FC236}">
                <a16:creationId xmlns:a16="http://schemas.microsoft.com/office/drawing/2014/main" id="{12A71455-65FF-8CC4-781C-E8B154BBD0A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4325" y="3463040"/>
            <a:ext cx="2692907" cy="134645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179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8" name="Group 47">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49" name="Rectangle 48">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useBgFill="1">
        <p:nvSpPr>
          <p:cNvPr id="50" name="TextBox 49">
            <a:extLst>
              <a:ext uri="{FF2B5EF4-FFF2-40B4-BE49-F238E27FC236}">
                <a16:creationId xmlns:a16="http://schemas.microsoft.com/office/drawing/2014/main" id="{61CD113F-66B8-4B79-6ED0-A61766400284}"/>
              </a:ext>
            </a:extLst>
          </p:cNvPr>
          <p:cNvSpPr txBox="1"/>
          <p:nvPr/>
        </p:nvSpPr>
        <p:spPr>
          <a:xfrm>
            <a:off x="680322" y="2336873"/>
            <a:ext cx="5041628" cy="3599316"/>
          </a:xfrm>
          <a:prstGeom prst="rect">
            <a:avLst/>
          </a:prstGeom>
        </p:spPr>
        <p:txBody>
          <a:bodyPr vert="horz" lIns="91440" tIns="45720" rIns="91440" bIns="45720" rtlCol="0">
            <a:normAutofit/>
          </a:bodyPr>
          <a:lstStyle/>
          <a:p>
            <a:pPr marL="800100" indent="-228600" defTabSz="914400">
              <a:lnSpc>
                <a:spcPct val="90000"/>
              </a:lnSpc>
              <a:spcAft>
                <a:spcPts val="600"/>
              </a:spcAft>
              <a:buFont typeface="Arial" panose="020B0604020202020204" pitchFamily="34" charset="0"/>
              <a:buChar char="•"/>
            </a:pPr>
            <a:r>
              <a:rPr lang="en-US" sz="1400" dirty="0">
                <a:effectLst/>
              </a:rPr>
              <a:t>They should evaluate and </a:t>
            </a:r>
            <a:r>
              <a:rPr lang="en-US" sz="1400" dirty="0" err="1">
                <a:effectLst/>
              </a:rPr>
              <a:t>optimise</a:t>
            </a:r>
            <a:r>
              <a:rPr lang="en-US" sz="1400" dirty="0">
                <a:effectLst/>
              </a:rPr>
              <a:t> their discounting strategy so that it will help them to reduce the cost of the product.</a:t>
            </a:r>
          </a:p>
          <a:p>
            <a:pPr marL="800100" indent="-228600" defTabSz="914400">
              <a:lnSpc>
                <a:spcPct val="90000"/>
              </a:lnSpc>
              <a:spcAft>
                <a:spcPts val="600"/>
              </a:spcAft>
              <a:buFont typeface="Arial" panose="020B0604020202020204" pitchFamily="34" charset="0"/>
              <a:buChar char="•"/>
            </a:pPr>
            <a:endParaRPr lang="en-US" sz="1400" dirty="0">
              <a:effectLst/>
            </a:endParaRPr>
          </a:p>
          <a:p>
            <a:pPr marL="800100" indent="-228600" defTabSz="914400">
              <a:lnSpc>
                <a:spcPct val="90000"/>
              </a:lnSpc>
              <a:spcAft>
                <a:spcPts val="600"/>
              </a:spcAft>
              <a:buFont typeface="Arial" panose="020B0604020202020204" pitchFamily="34" charset="0"/>
              <a:buChar char="•"/>
            </a:pPr>
            <a:r>
              <a:rPr lang="en-US" sz="1400" dirty="0">
                <a:effectLst/>
              </a:rPr>
              <a:t>Amazon and “AQ Home Allun 1 Gen 2” is doing great job for AtliQ hardware. So, we apply the same marketing campaign for the other products also. So that it will help them to increase the product line.</a:t>
            </a:r>
          </a:p>
          <a:p>
            <a:pPr marL="800100" indent="-228600" defTabSz="914400">
              <a:lnSpc>
                <a:spcPct val="90000"/>
              </a:lnSpc>
              <a:spcAft>
                <a:spcPts val="600"/>
              </a:spcAft>
              <a:buFont typeface="Arial" panose="020B0604020202020204" pitchFamily="34" charset="0"/>
              <a:buChar char="•"/>
            </a:pPr>
            <a:endParaRPr lang="en-US" sz="1400" dirty="0">
              <a:effectLst/>
            </a:endParaRPr>
          </a:p>
          <a:p>
            <a:pPr marL="800100" indent="-228600" defTabSz="914400">
              <a:lnSpc>
                <a:spcPct val="90000"/>
              </a:lnSpc>
              <a:spcAft>
                <a:spcPts val="600"/>
              </a:spcAft>
              <a:buFont typeface="Arial" panose="020B0604020202020204" pitchFamily="34" charset="0"/>
              <a:buChar char="•"/>
            </a:pPr>
            <a:r>
              <a:rPr lang="en-US" sz="1400" dirty="0">
                <a:effectLst/>
              </a:rPr>
              <a:t>I would suggest that they should investigate each area where they are facing losses.</a:t>
            </a:r>
          </a:p>
          <a:p>
            <a:pPr marL="800100" indent="-228600" defTabSz="914400">
              <a:lnSpc>
                <a:spcPct val="90000"/>
              </a:lnSpc>
              <a:spcAft>
                <a:spcPts val="600"/>
              </a:spcAft>
              <a:buFont typeface="Arial" panose="020B0604020202020204" pitchFamily="34" charset="0"/>
              <a:buChar char="•"/>
            </a:pPr>
            <a:endParaRPr lang="en-US" sz="1400" dirty="0">
              <a:effectLst/>
            </a:endParaRPr>
          </a:p>
          <a:p>
            <a:pPr marL="800100" indent="-228600" defTabSz="914400">
              <a:lnSpc>
                <a:spcPct val="90000"/>
              </a:lnSpc>
              <a:spcAft>
                <a:spcPts val="600"/>
              </a:spcAft>
              <a:buFont typeface="Arial" panose="020B0604020202020204" pitchFamily="34" charset="0"/>
              <a:buChar char="•"/>
            </a:pPr>
            <a:r>
              <a:rPr lang="en-US" sz="1400" dirty="0"/>
              <a:t>T</a:t>
            </a:r>
            <a:r>
              <a:rPr lang="en-US" sz="1400" dirty="0">
                <a:effectLst/>
              </a:rPr>
              <a:t>hey should continuously monitor their financial performance</a:t>
            </a:r>
          </a:p>
          <a:p>
            <a:pPr indent="-228600" defTabSz="914400">
              <a:lnSpc>
                <a:spcPct val="90000"/>
              </a:lnSpc>
              <a:spcAft>
                <a:spcPts val="600"/>
              </a:spcAft>
              <a:buFont typeface="Arial" panose="020B0604020202020204" pitchFamily="34" charset="0"/>
              <a:buChar char="•"/>
            </a:pPr>
            <a:endParaRPr lang="en-US" sz="1400" dirty="0"/>
          </a:p>
        </p:txBody>
      </p:sp>
      <p:pic>
        <p:nvPicPr>
          <p:cNvPr id="7" name="Picture 6" descr="Stock exchange numbers">
            <a:extLst>
              <a:ext uri="{FF2B5EF4-FFF2-40B4-BE49-F238E27FC236}">
                <a16:creationId xmlns:a16="http://schemas.microsoft.com/office/drawing/2014/main" id="{74870B04-BE7F-BA7D-A2BC-35FD06A5640C}"/>
              </a:ext>
            </a:extLst>
          </p:cNvPr>
          <p:cNvPicPr>
            <a:picLocks noChangeAspect="1"/>
          </p:cNvPicPr>
          <p:nvPr/>
        </p:nvPicPr>
        <p:blipFill rotWithShape="1">
          <a:blip r:embed="rId5"/>
          <a:srcRect l="21082" r="19601"/>
          <a:stretch/>
        </p:blipFill>
        <p:spPr>
          <a:xfrm>
            <a:off x="6096000" y="10"/>
            <a:ext cx="6092823" cy="6856310"/>
          </a:xfrm>
          <a:prstGeom prst="rect">
            <a:avLst/>
          </a:prstGeom>
          <a:ln>
            <a:noFill/>
          </a:ln>
          <a:effectLst/>
        </p:spPr>
      </p:pic>
      <p:sp>
        <p:nvSpPr>
          <p:cNvPr id="51" name="Rectangle 50">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B61C4A08-7874-3028-3AAA-CCAC12B064E3}"/>
              </a:ext>
            </a:extLst>
          </p:cNvPr>
          <p:cNvSpPr txBox="1"/>
          <p:nvPr/>
        </p:nvSpPr>
        <p:spPr>
          <a:xfrm>
            <a:off x="680321" y="753228"/>
            <a:ext cx="5041629"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a:latin typeface="+mj-lt"/>
                <a:ea typeface="+mj-ea"/>
                <a:cs typeface="+mj-cs"/>
              </a:rPr>
              <a:t>Recommendations</a:t>
            </a:r>
          </a:p>
        </p:txBody>
      </p:sp>
      <p:pic>
        <p:nvPicPr>
          <p:cNvPr id="52" name="Picture 5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27986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descr="Solo journey">
            <a:extLst>
              <a:ext uri="{FF2B5EF4-FFF2-40B4-BE49-F238E27FC236}">
                <a16:creationId xmlns:a16="http://schemas.microsoft.com/office/drawing/2014/main" id="{145E5404-B226-EEE0-4E72-9B374BDF73F4}"/>
              </a:ext>
            </a:extLst>
          </p:cNvPr>
          <p:cNvPicPr>
            <a:picLocks noChangeAspect="1"/>
          </p:cNvPicPr>
          <p:nvPr/>
        </p:nvPicPr>
        <p:blipFill rotWithShape="1">
          <a:blip r:embed="rId5"/>
          <a:srcRect l="29056" r="20224"/>
          <a:stretch/>
        </p:blipFill>
        <p:spPr>
          <a:xfrm>
            <a:off x="7550980" y="10"/>
            <a:ext cx="4637843" cy="6857990"/>
          </a:xfrm>
          <a:prstGeom prst="rect">
            <a:avLst/>
          </a:prstGeom>
          <a:ln>
            <a:noFill/>
          </a:ln>
          <a:effectLst/>
        </p:spPr>
      </p:pic>
      <p:pic>
        <p:nvPicPr>
          <p:cNvPr id="20" name="Picture 19">
            <a:extLst>
              <a:ext uri="{FF2B5EF4-FFF2-40B4-BE49-F238E27FC236}">
                <a16:creationId xmlns:a16="http://schemas.microsoft.com/office/drawing/2014/main" id="{644EE71C-DC3A-487A-8C8C-AF7DF167DB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22" name="Rectangle 21">
            <a:extLst>
              <a:ext uri="{FF2B5EF4-FFF2-40B4-BE49-F238E27FC236}">
                <a16:creationId xmlns:a16="http://schemas.microsoft.com/office/drawing/2014/main" id="{8DF98E5E-94E4-48A3-8B63-E82760939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TextBox 1">
            <a:extLst>
              <a:ext uri="{FF2B5EF4-FFF2-40B4-BE49-F238E27FC236}">
                <a16:creationId xmlns:a16="http://schemas.microsoft.com/office/drawing/2014/main" id="{2F39B530-B44C-A511-F6FA-D5FEB7AAB116}"/>
              </a:ext>
            </a:extLst>
          </p:cNvPr>
          <p:cNvSpPr txBox="1"/>
          <p:nvPr/>
        </p:nvSpPr>
        <p:spPr>
          <a:xfrm>
            <a:off x="680322" y="2733709"/>
            <a:ext cx="6752110" cy="137307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5400">
                <a:latin typeface="+mj-lt"/>
                <a:ea typeface="+mj-ea"/>
                <a:cs typeface="+mj-cs"/>
              </a:rPr>
              <a:t>Thank You</a:t>
            </a:r>
          </a:p>
        </p:txBody>
      </p:sp>
      <p:sp>
        <p:nvSpPr>
          <p:cNvPr id="4" name="TextBox 3">
            <a:extLst>
              <a:ext uri="{FF2B5EF4-FFF2-40B4-BE49-F238E27FC236}">
                <a16:creationId xmlns:a16="http://schemas.microsoft.com/office/drawing/2014/main" id="{BDFB92C9-433B-3DFA-FEA9-C0F78F623B8F}"/>
              </a:ext>
            </a:extLst>
          </p:cNvPr>
          <p:cNvSpPr txBox="1"/>
          <p:nvPr/>
        </p:nvSpPr>
        <p:spPr>
          <a:xfrm>
            <a:off x="680322" y="4394039"/>
            <a:ext cx="6752109" cy="1117687"/>
          </a:xfrm>
          <a:prstGeom prst="rect">
            <a:avLst/>
          </a:prstGeom>
        </p:spPr>
        <p:txBody>
          <a:bodyPr vert="horz" lIns="91440" tIns="45720" rIns="91440" bIns="45720" rtlCol="0">
            <a:normAutofit/>
          </a:bodyPr>
          <a:lstStyle/>
          <a:p>
            <a:pPr algn="r" defTabSz="914400">
              <a:lnSpc>
                <a:spcPct val="90000"/>
              </a:lnSpc>
              <a:spcBef>
                <a:spcPts val="1000"/>
              </a:spcBef>
            </a:pPr>
            <a:r>
              <a:rPr lang="en-US" sz="2000" b="1" i="1"/>
              <a:t>If you find this video helpful then please do like , share and follow me in this wonderful journey.</a:t>
            </a:r>
          </a:p>
        </p:txBody>
      </p:sp>
    </p:spTree>
    <p:extLst>
      <p:ext uri="{BB962C8B-B14F-4D97-AF65-F5344CB8AC3E}">
        <p14:creationId xmlns:p14="http://schemas.microsoft.com/office/powerpoint/2010/main" val="233731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B53884-7D49-4D06-ADC1-1F12BE4DC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182E5E9-DE42-4120-922C-1321AC9A5C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9" name="Rectangle 18">
            <a:extLst>
              <a:ext uri="{FF2B5EF4-FFF2-40B4-BE49-F238E27FC236}">
                <a16:creationId xmlns:a16="http://schemas.microsoft.com/office/drawing/2014/main" id="{329BD449-87FC-473A-A2A2-BEE0C9A35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8325"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FFDFE1-ACF2-4AFB-AB5B-547DC1994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715690-37C0-8C75-C387-54E8C87462DB}"/>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b="0" i="0" dirty="0">
                <a:effectLst/>
              </a:rPr>
              <a:t> Insightful Business Explorer</a:t>
            </a:r>
            <a:br>
              <a:rPr lang="en-US" b="0" i="0" dirty="0">
                <a:effectLst/>
              </a:rPr>
            </a:br>
            <a:endParaRPr lang="en-US" dirty="0"/>
          </a:p>
        </p:txBody>
      </p:sp>
      <p:pic>
        <p:nvPicPr>
          <p:cNvPr id="23" name="Picture 22">
            <a:extLst>
              <a:ext uri="{FF2B5EF4-FFF2-40B4-BE49-F238E27FC236}">
                <a16:creationId xmlns:a16="http://schemas.microsoft.com/office/drawing/2014/main" id="{8B2AD4DD-502F-4AF2-AFAF-580E7CC4BD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10" name="TextBox 9">
            <a:extLst>
              <a:ext uri="{FF2B5EF4-FFF2-40B4-BE49-F238E27FC236}">
                <a16:creationId xmlns:a16="http://schemas.microsoft.com/office/drawing/2014/main" id="{E1DFD76B-8FB0-35AA-B696-64FCDC76466B}"/>
              </a:ext>
            </a:extLst>
          </p:cNvPr>
          <p:cNvSpPr txBox="1"/>
          <p:nvPr/>
        </p:nvSpPr>
        <p:spPr>
          <a:xfrm>
            <a:off x="680321" y="2336873"/>
            <a:ext cx="6423211" cy="3599316"/>
          </a:xfrm>
          <a:prstGeom prst="rect">
            <a:avLst/>
          </a:prstGeom>
        </p:spPr>
        <p:txBody>
          <a:bodyPr vert="horz" lIns="91440" tIns="45720" rIns="91440" bIns="45720" rtlCol="0" anchor="ctr">
            <a:normAutofit/>
          </a:bodyPr>
          <a:lstStyle/>
          <a:p>
            <a:pPr algn="ctr" defTabSz="914400">
              <a:lnSpc>
                <a:spcPct val="90000"/>
              </a:lnSpc>
              <a:spcAft>
                <a:spcPts val="600"/>
              </a:spcAft>
            </a:pPr>
            <a:r>
              <a:rPr lang="en-US" sz="2000" b="0" i="0" dirty="0">
                <a:effectLst/>
              </a:rPr>
              <a:t>Imagine a hardware company that was swiftly rising in the market, only to be struck by a major setback, resulting in significant losses</a:t>
            </a:r>
            <a:endParaRPr lang="en-US" sz="2000" dirty="0"/>
          </a:p>
        </p:txBody>
      </p:sp>
      <p:sp>
        <p:nvSpPr>
          <p:cNvPr id="25" name="Rectangle 24">
            <a:extLst>
              <a:ext uri="{FF2B5EF4-FFF2-40B4-BE49-F238E27FC236}">
                <a16:creationId xmlns:a16="http://schemas.microsoft.com/office/drawing/2014/main" id="{79BB2C37-0554-4926-9BC6-636E0CA1A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6423"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logo for a company&#10;&#10;Description automatically generated">
            <a:extLst>
              <a:ext uri="{FF2B5EF4-FFF2-40B4-BE49-F238E27FC236}">
                <a16:creationId xmlns:a16="http://schemas.microsoft.com/office/drawing/2014/main" id="{2F770D87-287B-3921-586B-1809110A88CC}"/>
              </a:ext>
            </a:extLst>
          </p:cNvPr>
          <p:cNvPicPr>
            <a:picLocks noGrp="1" noChangeAspect="1"/>
          </p:cNvPicPr>
          <p:nvPr>
            <p:ph idx="1"/>
          </p:nvPr>
        </p:nvPicPr>
        <p:blipFill>
          <a:blip r:embed="rId4"/>
          <a:stretch>
            <a:fillRect/>
          </a:stretch>
        </p:blipFill>
        <p:spPr>
          <a:xfrm>
            <a:off x="8764357" y="955591"/>
            <a:ext cx="2313899" cy="2313899"/>
          </a:xfrm>
          <a:prstGeom prst="rect">
            <a:avLst/>
          </a:prstGeom>
          <a:ln>
            <a:noFill/>
          </a:ln>
          <a:effectLst/>
        </p:spPr>
      </p:pic>
      <p:pic>
        <p:nvPicPr>
          <p:cNvPr id="9" name="Picture 8" descr="A person sitting at a desk with a computer&#10;&#10;Description automatically generated">
            <a:extLst>
              <a:ext uri="{FF2B5EF4-FFF2-40B4-BE49-F238E27FC236}">
                <a16:creationId xmlns:a16="http://schemas.microsoft.com/office/drawing/2014/main" id="{705C31F5-C545-6CF8-4024-824D54734730}"/>
              </a:ext>
            </a:extLst>
          </p:cNvPr>
          <p:cNvPicPr>
            <a:picLocks noChangeAspect="1"/>
          </p:cNvPicPr>
          <p:nvPr/>
        </p:nvPicPr>
        <p:blipFill>
          <a:blip r:embed="rId5"/>
          <a:stretch>
            <a:fillRect/>
          </a:stretch>
        </p:blipFill>
        <p:spPr>
          <a:xfrm>
            <a:off x="8691637" y="3591224"/>
            <a:ext cx="2457400" cy="2309956"/>
          </a:xfrm>
          <a:prstGeom prst="rect">
            <a:avLst/>
          </a:prstGeom>
        </p:spPr>
      </p:pic>
    </p:spTree>
    <p:extLst>
      <p:ext uri="{BB962C8B-B14F-4D97-AF65-F5344CB8AC3E}">
        <p14:creationId xmlns:p14="http://schemas.microsoft.com/office/powerpoint/2010/main" val="24174085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5FD8743C-1783-4FB1-8E50-F0FC3ED873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34" name="Rectangle 1033">
              <a:extLst>
                <a:ext uri="{FF2B5EF4-FFF2-40B4-BE49-F238E27FC236}">
                  <a16:creationId xmlns:a16="http://schemas.microsoft.com/office/drawing/2014/main" id="{2AEC1695-FF49-476A-B04F-CA62645076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5" name="Picture 1034">
              <a:extLst>
                <a:ext uri="{FF2B5EF4-FFF2-40B4-BE49-F238E27FC236}">
                  <a16:creationId xmlns:a16="http://schemas.microsoft.com/office/drawing/2014/main" id="{E22257D9-F0E6-44D6-B8F2-B0059A2B36B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037" name="Rectangle 1036">
            <a:extLst>
              <a:ext uri="{FF2B5EF4-FFF2-40B4-BE49-F238E27FC236}">
                <a16:creationId xmlns:a16="http://schemas.microsoft.com/office/drawing/2014/main" id="{320AC2FD-9C9F-4609-914D-6112A318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715690-37C0-8C75-C387-54E8C87462DB}"/>
              </a:ext>
            </a:extLst>
          </p:cNvPr>
          <p:cNvSpPr>
            <a:spLocks noGrp="1"/>
          </p:cNvSpPr>
          <p:nvPr>
            <p:ph type="title"/>
          </p:nvPr>
        </p:nvSpPr>
        <p:spPr>
          <a:xfrm>
            <a:off x="680322" y="753228"/>
            <a:ext cx="4196478" cy="1080938"/>
          </a:xfrm>
        </p:spPr>
        <p:txBody>
          <a:bodyPr vert="horz" lIns="91440" tIns="45720" rIns="91440" bIns="45720" rtlCol="0" anchor="ctr">
            <a:normAutofit/>
          </a:bodyPr>
          <a:lstStyle/>
          <a:p>
            <a:r>
              <a:rPr lang="en-US" sz="2500" b="0" i="0">
                <a:effectLst/>
              </a:rPr>
              <a:t>Insightful Business Explorer</a:t>
            </a:r>
            <a:br>
              <a:rPr lang="en-US" sz="2500" b="0" i="0">
                <a:effectLst/>
                <a:highlight>
                  <a:srgbClr val="000000"/>
                </a:highlight>
              </a:rPr>
            </a:br>
            <a:endParaRPr lang="en-US" sz="2500">
              <a:highlight>
                <a:srgbClr val="000000"/>
              </a:highlight>
            </a:endParaRPr>
          </a:p>
        </p:txBody>
      </p:sp>
      <p:pic>
        <p:nvPicPr>
          <p:cNvPr id="1039" name="Picture 1038">
            <a:extLst>
              <a:ext uri="{FF2B5EF4-FFF2-40B4-BE49-F238E27FC236}">
                <a16:creationId xmlns:a16="http://schemas.microsoft.com/office/drawing/2014/main" id="{4CC5A3D5-3BFE-47FD-80E4-9076ECAF54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0" name="TextBox 9">
            <a:extLst>
              <a:ext uri="{FF2B5EF4-FFF2-40B4-BE49-F238E27FC236}">
                <a16:creationId xmlns:a16="http://schemas.microsoft.com/office/drawing/2014/main" id="{E1DFD76B-8FB0-35AA-B696-64FCDC76466B}"/>
              </a:ext>
            </a:extLst>
          </p:cNvPr>
          <p:cNvSpPr txBox="1"/>
          <p:nvPr/>
        </p:nvSpPr>
        <p:spPr>
          <a:xfrm>
            <a:off x="680321" y="2336873"/>
            <a:ext cx="4124289" cy="3599316"/>
          </a:xfrm>
          <a:prstGeom prst="rect">
            <a:avLst/>
          </a:prstGeom>
        </p:spPr>
        <p:txBody>
          <a:bodyPr vert="horz" lIns="91440" tIns="45720" rIns="91440" bIns="45720" rtlCol="0" anchor="ctr">
            <a:normAutofit/>
          </a:bodyPr>
          <a:lstStyle/>
          <a:p>
            <a:pPr defTabSz="914400">
              <a:lnSpc>
                <a:spcPct val="90000"/>
              </a:lnSpc>
              <a:spcAft>
                <a:spcPts val="600"/>
              </a:spcAft>
            </a:pPr>
            <a:r>
              <a:rPr lang="en-US" sz="1600" b="0" i="0" dirty="0">
                <a:effectLst/>
              </a:rPr>
              <a:t>This scenario reflects the stark reality faced by AtliQ in Latin America.</a:t>
            </a:r>
            <a:endParaRPr lang="en-US" sz="1600" dirty="0"/>
          </a:p>
        </p:txBody>
      </p:sp>
      <p:sp>
        <p:nvSpPr>
          <p:cNvPr id="1041" name="Rectangle 1040">
            <a:extLst>
              <a:ext uri="{FF2B5EF4-FFF2-40B4-BE49-F238E27FC236}">
                <a16:creationId xmlns:a16="http://schemas.microsoft.com/office/drawing/2014/main" id="{87E45DA9-7D26-4B39-8D40-6DBA171A1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7" y="488844"/>
            <a:ext cx="3378077" cy="352604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outh America - Map Cartoon - CleanPNG / KissPNG">
            <a:extLst>
              <a:ext uri="{FF2B5EF4-FFF2-40B4-BE49-F238E27FC236}">
                <a16:creationId xmlns:a16="http://schemas.microsoft.com/office/drawing/2014/main" id="{AE45BC84-F746-06C4-0511-0DA601119A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artisticPaintStrokes/>
                    </a14:imgEffect>
                  </a14:imgLayer>
                </a14:imgProps>
              </a:ext>
              <a:ext uri="{28A0092B-C50C-407E-A947-70E740481C1C}">
                <a14:useLocalDpi xmlns:a14="http://schemas.microsoft.com/office/drawing/2010/main" val="0"/>
              </a:ext>
            </a:extLst>
          </a:blip>
          <a:stretch>
            <a:fillRect/>
          </a:stretch>
        </p:blipFill>
        <p:spPr bwMode="auto">
          <a:xfrm>
            <a:off x="5609941" y="718144"/>
            <a:ext cx="3056465" cy="3056465"/>
          </a:xfrm>
          <a:prstGeom prst="rect">
            <a:avLst/>
          </a:prstGeom>
        </p:spPr>
      </p:pic>
      <p:sp>
        <p:nvSpPr>
          <p:cNvPr id="1043" name="Rectangle 1042">
            <a:extLst>
              <a:ext uri="{FF2B5EF4-FFF2-40B4-BE49-F238E27FC236}">
                <a16:creationId xmlns:a16="http://schemas.microsoft.com/office/drawing/2014/main" id="{38FCB955-9576-4C78-BABF-20937A9D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79" y="488844"/>
            <a:ext cx="2739690" cy="248087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56CCD1EB-9408-4CB6-AE2C-F4910716A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8" y="4169238"/>
            <a:ext cx="3378077" cy="220937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1276A3BD-889E-43C9-988C-DE6A00B69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80" y="3130583"/>
            <a:ext cx="2739690" cy="3248034"/>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logo for a company&#10;&#10;Description automatically generated">
            <a:extLst>
              <a:ext uri="{FF2B5EF4-FFF2-40B4-BE49-F238E27FC236}">
                <a16:creationId xmlns:a16="http://schemas.microsoft.com/office/drawing/2014/main" id="{2F770D87-287B-3921-586B-1809110A88CC}"/>
              </a:ext>
            </a:extLst>
          </p:cNvPr>
          <p:cNvPicPr>
            <a:picLocks noGrp="1" noChangeAspect="1"/>
          </p:cNvPicPr>
          <p:nvPr>
            <p:ph idx="1"/>
          </p:nvPr>
        </p:nvPicPr>
        <p:blipFill>
          <a:blip r:embed="rId6"/>
          <a:stretch>
            <a:fillRect/>
          </a:stretch>
        </p:blipFill>
        <p:spPr>
          <a:xfrm>
            <a:off x="9115072" y="3521018"/>
            <a:ext cx="2451617" cy="2451617"/>
          </a:xfrm>
          <a:prstGeom prst="rect">
            <a:avLst/>
          </a:prstGeom>
        </p:spPr>
      </p:pic>
      <p:sp>
        <p:nvSpPr>
          <p:cNvPr id="3" name="TextBox 2">
            <a:extLst>
              <a:ext uri="{FF2B5EF4-FFF2-40B4-BE49-F238E27FC236}">
                <a16:creationId xmlns:a16="http://schemas.microsoft.com/office/drawing/2014/main" id="{F6EB8FF3-A7C1-09E3-6625-9230FEB19BC8}"/>
              </a:ext>
            </a:extLst>
          </p:cNvPr>
          <p:cNvSpPr txBox="1"/>
          <p:nvPr/>
        </p:nvSpPr>
        <p:spPr>
          <a:xfrm>
            <a:off x="20596" y="6028572"/>
            <a:ext cx="64406" cy="153000"/>
          </a:xfrm>
          <a:prstGeom prst="rect">
            <a:avLst/>
          </a:prstGeom>
          <a:solidFill>
            <a:schemeClr val="bg2"/>
          </a:solidFill>
        </p:spPr>
        <p:txBody>
          <a:bodyPr wrap="square" rtlCol="0">
            <a:spAutoFit/>
          </a:bodyPr>
          <a:lstStyle/>
          <a:p>
            <a:endParaRPr lang="en-US" dirty="0"/>
          </a:p>
        </p:txBody>
      </p:sp>
    </p:spTree>
    <p:extLst>
      <p:ext uri="{BB962C8B-B14F-4D97-AF65-F5344CB8AC3E}">
        <p14:creationId xmlns:p14="http://schemas.microsoft.com/office/powerpoint/2010/main" val="343635503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1">
          <a:gsLst>
            <a:gs pos="68000">
              <a:srgbClr val="BB2A06"/>
            </a:gs>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AA9E5-8B87-3F7B-2224-DF466E9F88B4}"/>
              </a:ext>
            </a:extLst>
          </p:cNvPr>
          <p:cNvSpPr txBox="1"/>
          <p:nvPr/>
        </p:nvSpPr>
        <p:spPr>
          <a:xfrm>
            <a:off x="4880918" y="827903"/>
            <a:ext cx="2388974" cy="523220"/>
          </a:xfrm>
          <a:prstGeom prst="rect">
            <a:avLst/>
          </a:prstGeom>
          <a:noFill/>
        </p:spPr>
        <p:txBody>
          <a:bodyPr wrap="square" rtlCol="0">
            <a:spAutoFit/>
          </a:bodyPr>
          <a:lstStyle/>
          <a:p>
            <a:pPr algn="ctr"/>
            <a:r>
              <a:rPr lang="en-US" sz="2800" i="1">
                <a:latin typeface="Arial" panose="020B0604020202020204" pitchFamily="34" charset="0"/>
                <a:cs typeface="Arial" panose="020B0604020202020204" pitchFamily="34" charset="0"/>
              </a:rPr>
              <a:t>About me</a:t>
            </a:r>
            <a:endParaRPr lang="en-US" sz="2800" i="1" dirty="0">
              <a:latin typeface="Arial" panose="020B0604020202020204" pitchFamily="34" charset="0"/>
              <a:cs typeface="Arial" panose="020B0604020202020204" pitchFamily="34" charset="0"/>
            </a:endParaRPr>
          </a:p>
        </p:txBody>
      </p:sp>
      <p:pic>
        <p:nvPicPr>
          <p:cNvPr id="8" name="Picture 7" descr="A person with dark hair wearing a black shirt with white polka dots&#10;&#10;Description automatically generated">
            <a:extLst>
              <a:ext uri="{FF2B5EF4-FFF2-40B4-BE49-F238E27FC236}">
                <a16:creationId xmlns:a16="http://schemas.microsoft.com/office/drawing/2014/main" id="{241EC6AC-87E0-80BE-220E-DE3107636F97}"/>
              </a:ext>
            </a:extLst>
          </p:cNvPr>
          <p:cNvPicPr>
            <a:picLocks noChangeAspect="1"/>
          </p:cNvPicPr>
          <p:nvPr/>
        </p:nvPicPr>
        <p:blipFill>
          <a:blip r:embed="rId2"/>
          <a:stretch>
            <a:fillRect/>
          </a:stretch>
        </p:blipFill>
        <p:spPr>
          <a:xfrm>
            <a:off x="4922107" y="1686126"/>
            <a:ext cx="2347785" cy="2359453"/>
          </a:xfrm>
          <a:prstGeom prst="rect">
            <a:avLst/>
          </a:prstGeom>
          <a:gradFill>
            <a:gsLst>
              <a:gs pos="54998">
                <a:srgbClr val="CE3B08"/>
              </a:gs>
              <a:gs pos="71000">
                <a:srgbClr val="B72605"/>
              </a:gs>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p:spPr>
      </p:pic>
      <p:sp>
        <p:nvSpPr>
          <p:cNvPr id="9" name="TextBox 8">
            <a:extLst>
              <a:ext uri="{FF2B5EF4-FFF2-40B4-BE49-F238E27FC236}">
                <a16:creationId xmlns:a16="http://schemas.microsoft.com/office/drawing/2014/main" id="{F08CA42C-57D8-D52A-5AB3-E1ADC98EA1AE}"/>
              </a:ext>
            </a:extLst>
          </p:cNvPr>
          <p:cNvSpPr txBox="1"/>
          <p:nvPr/>
        </p:nvSpPr>
        <p:spPr>
          <a:xfrm>
            <a:off x="4744992" y="4238368"/>
            <a:ext cx="2347785" cy="369332"/>
          </a:xfrm>
          <a:prstGeom prst="rect">
            <a:avLst/>
          </a:prstGeom>
          <a:noFill/>
        </p:spPr>
        <p:txBody>
          <a:bodyPr wrap="square" rtlCol="0">
            <a:spAutoFit/>
          </a:bodyPr>
          <a:lstStyle/>
          <a:p>
            <a:pPr algn="ctr"/>
            <a:r>
              <a:rPr lang="en-US"/>
              <a:t>Srishti</a:t>
            </a:r>
            <a:endParaRPr lang="en-US" dirty="0"/>
          </a:p>
        </p:txBody>
      </p:sp>
      <p:sp>
        <p:nvSpPr>
          <p:cNvPr id="10" name="TextBox 9">
            <a:extLst>
              <a:ext uri="{FF2B5EF4-FFF2-40B4-BE49-F238E27FC236}">
                <a16:creationId xmlns:a16="http://schemas.microsoft.com/office/drawing/2014/main" id="{3DBECEB0-17CC-A84A-B271-D6836AD771D9}"/>
              </a:ext>
            </a:extLst>
          </p:cNvPr>
          <p:cNvSpPr txBox="1"/>
          <p:nvPr/>
        </p:nvSpPr>
        <p:spPr>
          <a:xfrm>
            <a:off x="729049" y="4942703"/>
            <a:ext cx="10700951" cy="923330"/>
          </a:xfrm>
          <a:prstGeom prst="rect">
            <a:avLst/>
          </a:prstGeom>
          <a:gradFill>
            <a:gsLst>
              <a:gs pos="79984">
                <a:srgbClr val="AA1B03"/>
              </a:gs>
              <a:gs pos="64000">
                <a:srgbClr val="C13006"/>
              </a:gs>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p:spPr>
        <p:txBody>
          <a:bodyPr wrap="square" rtlCol="0">
            <a:spAutoFit/>
          </a:bodyPr>
          <a:lstStyle/>
          <a:p>
            <a:pPr algn="ctr"/>
            <a:r>
              <a:rPr lang="en-IN" b="0" i="0">
                <a:effectLst/>
                <a:latin typeface="Söhne"/>
              </a:rPr>
              <a:t>I’m Srishti, an aspiring data analyst. In this presentation, I'll be showcasing a dashboard that I've developed with the assistance of our Code Basics Bootcamp 2.0. Before delving into the dashboard itself, let me outline the agenda for this presentation.</a:t>
            </a:r>
            <a:endParaRPr lang="en-US" dirty="0"/>
          </a:p>
        </p:txBody>
      </p:sp>
    </p:spTree>
    <p:extLst>
      <p:ext uri="{BB962C8B-B14F-4D97-AF65-F5344CB8AC3E}">
        <p14:creationId xmlns:p14="http://schemas.microsoft.com/office/powerpoint/2010/main" val="356856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28933-EF46-01D1-AC49-C58C0BDC0703}"/>
              </a:ext>
            </a:extLst>
          </p:cNvPr>
          <p:cNvSpPr txBox="1"/>
          <p:nvPr/>
        </p:nvSpPr>
        <p:spPr>
          <a:xfrm>
            <a:off x="852616" y="902043"/>
            <a:ext cx="2549096" cy="923330"/>
          </a:xfrm>
          <a:prstGeom prst="rect">
            <a:avLst/>
          </a:prstGeom>
          <a:noFill/>
        </p:spPr>
        <p:txBody>
          <a:bodyPr wrap="none" rtlCol="0">
            <a:spAutoFit/>
          </a:bodyPr>
          <a:lstStyle/>
          <a:p>
            <a:r>
              <a:rPr lang="en-US" sz="5400" b="1" dirty="0"/>
              <a:t>Agenda</a:t>
            </a:r>
          </a:p>
        </p:txBody>
      </p:sp>
      <p:cxnSp>
        <p:nvCxnSpPr>
          <p:cNvPr id="5" name="Straight Connector 4">
            <a:extLst>
              <a:ext uri="{FF2B5EF4-FFF2-40B4-BE49-F238E27FC236}">
                <a16:creationId xmlns:a16="http://schemas.microsoft.com/office/drawing/2014/main" id="{7353A72C-5CBD-E33C-D060-85A7DB07B6BE}"/>
              </a:ext>
            </a:extLst>
          </p:cNvPr>
          <p:cNvCxnSpPr/>
          <p:nvPr/>
        </p:nvCxnSpPr>
        <p:spPr>
          <a:xfrm>
            <a:off x="3237470" y="1977081"/>
            <a:ext cx="7265773" cy="0"/>
          </a:xfrm>
          <a:prstGeom prst="line">
            <a:avLst/>
          </a:prstGeom>
        </p:spPr>
        <p:style>
          <a:lnRef idx="1">
            <a:schemeClr val="accent1"/>
          </a:lnRef>
          <a:fillRef idx="0">
            <a:schemeClr val="accent1"/>
          </a:fillRef>
          <a:effectRef idx="0">
            <a:schemeClr val="accent1"/>
          </a:effectRef>
          <a:fontRef idx="minor">
            <a:schemeClr val="tx1"/>
          </a:fontRef>
        </p:style>
      </p:cxnSp>
      <p:sp useBgFill="1">
        <p:nvSpPr>
          <p:cNvPr id="11" name="Pentagon 10">
            <a:extLst>
              <a:ext uri="{FF2B5EF4-FFF2-40B4-BE49-F238E27FC236}">
                <a16:creationId xmlns:a16="http://schemas.microsoft.com/office/drawing/2014/main" id="{810C0486-194F-F5E6-AC0B-6A1AEF8714F2}"/>
              </a:ext>
            </a:extLst>
          </p:cNvPr>
          <p:cNvSpPr/>
          <p:nvPr/>
        </p:nvSpPr>
        <p:spPr>
          <a:xfrm>
            <a:off x="3087170" y="2272805"/>
            <a:ext cx="6017660" cy="841936"/>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b"/>
          <a:lstStyle/>
          <a:p>
            <a:r>
              <a:rPr lang="en-US" dirty="0"/>
              <a:t>01            Problem Statement</a:t>
            </a:r>
          </a:p>
          <a:p>
            <a:endParaRPr lang="en-US" dirty="0">
              <a:ln w="0"/>
              <a:solidFill>
                <a:schemeClr val="tx1"/>
              </a:solidFill>
              <a:effectLst>
                <a:outerShdw blurRad="38100" dist="19050" dir="2700000" algn="tl" rotWithShape="0">
                  <a:schemeClr val="dk1">
                    <a:alpha val="40000"/>
                  </a:schemeClr>
                </a:outerShdw>
              </a:effectLst>
            </a:endParaRPr>
          </a:p>
        </p:txBody>
      </p:sp>
      <p:sp useBgFill="1">
        <p:nvSpPr>
          <p:cNvPr id="12" name="Pentagon 11">
            <a:extLst>
              <a:ext uri="{FF2B5EF4-FFF2-40B4-BE49-F238E27FC236}">
                <a16:creationId xmlns:a16="http://schemas.microsoft.com/office/drawing/2014/main" id="{FE2088D8-1EAE-1CE2-3905-B89A93FBACBE}"/>
              </a:ext>
            </a:extLst>
          </p:cNvPr>
          <p:cNvSpPr/>
          <p:nvPr/>
        </p:nvSpPr>
        <p:spPr>
          <a:xfrm>
            <a:off x="3087170" y="3322292"/>
            <a:ext cx="6017660" cy="841936"/>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b"/>
          <a:lstStyle/>
          <a:p>
            <a:r>
              <a:rPr lang="en-US" dirty="0"/>
              <a:t>02            Goals</a:t>
            </a:r>
          </a:p>
          <a:p>
            <a:endParaRPr lang="en-US" dirty="0">
              <a:ln w="0"/>
              <a:solidFill>
                <a:schemeClr val="tx1"/>
              </a:solidFill>
              <a:effectLst>
                <a:outerShdw blurRad="38100" dist="19050" dir="2700000" algn="tl" rotWithShape="0">
                  <a:schemeClr val="dk1">
                    <a:alpha val="40000"/>
                  </a:schemeClr>
                </a:outerShdw>
              </a:effectLst>
            </a:endParaRPr>
          </a:p>
        </p:txBody>
      </p:sp>
      <p:sp useBgFill="1">
        <p:nvSpPr>
          <p:cNvPr id="13" name="Pentagon 12">
            <a:extLst>
              <a:ext uri="{FF2B5EF4-FFF2-40B4-BE49-F238E27FC236}">
                <a16:creationId xmlns:a16="http://schemas.microsoft.com/office/drawing/2014/main" id="{92507472-C828-45B8-E588-54C2486B7F5C}"/>
              </a:ext>
            </a:extLst>
          </p:cNvPr>
          <p:cNvSpPr/>
          <p:nvPr/>
        </p:nvSpPr>
        <p:spPr>
          <a:xfrm>
            <a:off x="3087170" y="4274582"/>
            <a:ext cx="6017660" cy="841936"/>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b"/>
          <a:lstStyle/>
          <a:p>
            <a:r>
              <a:rPr lang="en-US" dirty="0"/>
              <a:t>03            Dashboard</a:t>
            </a:r>
          </a:p>
          <a:p>
            <a:endParaRPr lang="en-US" dirty="0">
              <a:ln w="0"/>
              <a:solidFill>
                <a:schemeClr val="tx1"/>
              </a:solidFill>
              <a:effectLst>
                <a:outerShdw blurRad="38100" dist="19050" dir="2700000" algn="tl" rotWithShape="0">
                  <a:schemeClr val="dk1">
                    <a:alpha val="40000"/>
                  </a:schemeClr>
                </a:outerShdw>
              </a:effectLst>
            </a:endParaRPr>
          </a:p>
        </p:txBody>
      </p:sp>
      <p:sp useBgFill="1">
        <p:nvSpPr>
          <p:cNvPr id="14" name="Pentagon 13">
            <a:extLst>
              <a:ext uri="{FF2B5EF4-FFF2-40B4-BE49-F238E27FC236}">
                <a16:creationId xmlns:a16="http://schemas.microsoft.com/office/drawing/2014/main" id="{9F6937AD-C5F5-069F-2A6D-054BBD3B743E}"/>
              </a:ext>
            </a:extLst>
          </p:cNvPr>
          <p:cNvSpPr/>
          <p:nvPr/>
        </p:nvSpPr>
        <p:spPr>
          <a:xfrm>
            <a:off x="3087170" y="5342619"/>
            <a:ext cx="6017660" cy="841936"/>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b"/>
          <a:lstStyle/>
          <a:p>
            <a:r>
              <a:rPr lang="en-US" dirty="0"/>
              <a:t>04            Insights and Recommendation</a:t>
            </a:r>
          </a:p>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19" name="Picture 18" descr="A black and white calendar&#10;&#10;Description automatically generated">
            <a:extLst>
              <a:ext uri="{FF2B5EF4-FFF2-40B4-BE49-F238E27FC236}">
                <a16:creationId xmlns:a16="http://schemas.microsoft.com/office/drawing/2014/main" id="{FD50D9BB-3356-FB6C-6C53-BD482980701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6627" y="2856514"/>
            <a:ext cx="2150076" cy="2176114"/>
          </a:xfrm>
          <a:prstGeom prst="rect">
            <a:avLst/>
          </a:prstGeom>
        </p:spPr>
      </p:pic>
      <p:sp>
        <p:nvSpPr>
          <p:cNvPr id="22" name="TextBox 21">
            <a:extLst>
              <a:ext uri="{FF2B5EF4-FFF2-40B4-BE49-F238E27FC236}">
                <a16:creationId xmlns:a16="http://schemas.microsoft.com/office/drawing/2014/main" id="{AD220156-80F2-10F4-51ED-DAEBF5BE7BF0}"/>
              </a:ext>
            </a:extLst>
          </p:cNvPr>
          <p:cNvSpPr txBox="1"/>
          <p:nvPr/>
        </p:nvSpPr>
        <p:spPr>
          <a:xfrm>
            <a:off x="11788346" y="106268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3199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FE6DBF9-94F5-4877-B532-D859966E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5EBA155-CB71-48F7-8A85-0B293C7739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7A9A3980-304B-4116-B0FB-155B054B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24FA7CC-8015-40C6-9D92-644E30DCCA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19" name="Rectangle 18">
            <a:extLst>
              <a:ext uri="{FF2B5EF4-FFF2-40B4-BE49-F238E27FC236}">
                <a16:creationId xmlns:a16="http://schemas.microsoft.com/office/drawing/2014/main" id="{D146040E-7E20-4B05-9660-47E254E1A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C94D7-87AA-30C2-6559-1C3BC7651B9B}"/>
              </a:ext>
            </a:extLst>
          </p:cNvPr>
          <p:cNvSpPr>
            <a:spLocks noGrp="1"/>
          </p:cNvSpPr>
          <p:nvPr>
            <p:ph type="ctrTitle"/>
          </p:nvPr>
        </p:nvSpPr>
        <p:spPr>
          <a:xfrm>
            <a:off x="680322" y="2733709"/>
            <a:ext cx="6752110" cy="1373070"/>
          </a:xfrm>
        </p:spPr>
        <p:txBody>
          <a:bodyPr anchor="ctr">
            <a:normAutofit/>
          </a:bodyPr>
          <a:lstStyle/>
          <a:p>
            <a:r>
              <a:rPr lang="en-IN" sz="4600" b="0" i="0" dirty="0">
                <a:effectLst/>
                <a:latin typeface="Söhne"/>
              </a:rPr>
              <a:t>Insightful Business Explorer</a:t>
            </a:r>
            <a:br>
              <a:rPr lang="en-IN" sz="4600" b="0" i="0" dirty="0">
                <a:effectLst/>
                <a:latin typeface="Söhne"/>
              </a:rPr>
            </a:br>
            <a:endParaRPr lang="en-US" sz="4600" dirty="0"/>
          </a:p>
        </p:txBody>
      </p:sp>
      <p:pic>
        <p:nvPicPr>
          <p:cNvPr id="6" name="Picture 5" descr="A logo for a company&#10;&#10;Description automatically generated">
            <a:extLst>
              <a:ext uri="{FF2B5EF4-FFF2-40B4-BE49-F238E27FC236}">
                <a16:creationId xmlns:a16="http://schemas.microsoft.com/office/drawing/2014/main" id="{C42AAF80-E569-0E53-1154-F384138708C2}"/>
              </a:ext>
            </a:extLst>
          </p:cNvPr>
          <p:cNvPicPr>
            <a:picLocks noChangeAspect="1"/>
          </p:cNvPicPr>
          <p:nvPr/>
        </p:nvPicPr>
        <p:blipFill>
          <a:blip r:embed="rId4"/>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5925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black background with white text&#10;&#10;Description automatically generated">
            <a:extLst>
              <a:ext uri="{FF2B5EF4-FFF2-40B4-BE49-F238E27FC236}">
                <a16:creationId xmlns:a16="http://schemas.microsoft.com/office/drawing/2014/main" id="{8E32AADF-9916-9F1A-1DFA-83D5562E7363}"/>
              </a:ext>
            </a:extLst>
          </p:cNvPr>
          <p:cNvPicPr>
            <a:picLocks noChangeAspect="1"/>
          </p:cNvPicPr>
          <p:nvPr/>
        </p:nvPicPr>
        <p:blipFill>
          <a:blip r:embed="rId2"/>
          <a:stretch>
            <a:fillRect/>
          </a:stretch>
        </p:blipFill>
        <p:spPr>
          <a:xfrm>
            <a:off x="5166497" y="694725"/>
            <a:ext cx="929503" cy="929503"/>
          </a:xfrm>
          <a:prstGeom prst="rect">
            <a:avLst/>
          </a:prstGeom>
        </p:spPr>
      </p:pic>
      <p:pic>
        <p:nvPicPr>
          <p:cNvPr id="7" name="Picture 6" descr="A black square with a white letter and a yellow smile&#10;&#10;Description automatically generated">
            <a:extLst>
              <a:ext uri="{FF2B5EF4-FFF2-40B4-BE49-F238E27FC236}">
                <a16:creationId xmlns:a16="http://schemas.microsoft.com/office/drawing/2014/main" id="{B141D39D-DCCC-94A5-275C-4A7CEF358D46}"/>
              </a:ext>
            </a:extLst>
          </p:cNvPr>
          <p:cNvPicPr>
            <a:picLocks noChangeAspect="1"/>
          </p:cNvPicPr>
          <p:nvPr/>
        </p:nvPicPr>
        <p:blipFill rotWithShape="1">
          <a:blip r:embed="rId3"/>
          <a:srcRect l="7408" t="6964" r="9963" b="9781"/>
          <a:stretch/>
        </p:blipFill>
        <p:spPr>
          <a:xfrm>
            <a:off x="5166497" y="3150973"/>
            <a:ext cx="928800" cy="935836"/>
          </a:xfrm>
          <a:prstGeom prst="rect">
            <a:avLst/>
          </a:prstGeom>
        </p:spPr>
      </p:pic>
      <p:pic>
        <p:nvPicPr>
          <p:cNvPr id="9" name="Picture 8" descr="A yellow bag with a blue f logo&#10;&#10;Description automatically generated">
            <a:extLst>
              <a:ext uri="{FF2B5EF4-FFF2-40B4-BE49-F238E27FC236}">
                <a16:creationId xmlns:a16="http://schemas.microsoft.com/office/drawing/2014/main" id="{50765BD3-832B-A6AA-72EC-9946BF810448}"/>
              </a:ext>
            </a:extLst>
          </p:cNvPr>
          <p:cNvPicPr>
            <a:picLocks noChangeAspect="1"/>
          </p:cNvPicPr>
          <p:nvPr/>
        </p:nvPicPr>
        <p:blipFill>
          <a:blip r:embed="rId4"/>
          <a:stretch>
            <a:fillRect/>
          </a:stretch>
        </p:blipFill>
        <p:spPr>
          <a:xfrm>
            <a:off x="5166497" y="5474044"/>
            <a:ext cx="928800" cy="897536"/>
          </a:xfrm>
          <a:prstGeom prst="rect">
            <a:avLst/>
          </a:prstGeom>
        </p:spPr>
      </p:pic>
      <p:sp>
        <p:nvSpPr>
          <p:cNvPr id="13" name="TextBox 12">
            <a:extLst>
              <a:ext uri="{FF2B5EF4-FFF2-40B4-BE49-F238E27FC236}">
                <a16:creationId xmlns:a16="http://schemas.microsoft.com/office/drawing/2014/main" id="{E21076E7-1329-3253-8EE1-C3FDEA122685}"/>
              </a:ext>
            </a:extLst>
          </p:cNvPr>
          <p:cNvSpPr txBox="1"/>
          <p:nvPr/>
        </p:nvSpPr>
        <p:spPr>
          <a:xfrm>
            <a:off x="6459494" y="510059"/>
            <a:ext cx="1794819" cy="461665"/>
          </a:xfrm>
          <a:prstGeom prst="rect">
            <a:avLst/>
          </a:prstGeom>
          <a:noFill/>
        </p:spPr>
        <p:txBody>
          <a:bodyPr wrap="square">
            <a:spAutoFit/>
          </a:bodyPr>
          <a:lstStyle/>
          <a:p>
            <a:r>
              <a:rPr lang="en-US" sz="2400" dirty="0"/>
              <a:t>Croma</a:t>
            </a:r>
          </a:p>
        </p:txBody>
      </p:sp>
      <p:sp>
        <p:nvSpPr>
          <p:cNvPr id="14" name="TextBox 13">
            <a:extLst>
              <a:ext uri="{FF2B5EF4-FFF2-40B4-BE49-F238E27FC236}">
                <a16:creationId xmlns:a16="http://schemas.microsoft.com/office/drawing/2014/main" id="{BDA810D1-A87B-B67C-828B-F4E59C644686}"/>
              </a:ext>
            </a:extLst>
          </p:cNvPr>
          <p:cNvSpPr txBox="1"/>
          <p:nvPr/>
        </p:nvSpPr>
        <p:spPr>
          <a:xfrm>
            <a:off x="6459494" y="949757"/>
            <a:ext cx="4757351" cy="923330"/>
          </a:xfrm>
          <a:prstGeom prst="rect">
            <a:avLst/>
          </a:prstGeom>
          <a:noFill/>
        </p:spPr>
        <p:txBody>
          <a:bodyPr wrap="square" rtlCol="0">
            <a:spAutoFit/>
          </a:bodyPr>
          <a:lstStyle/>
          <a:p>
            <a:r>
              <a:rPr lang="en-US" dirty="0"/>
              <a:t>Croma is an Indian retail chain of consumer electronics and durables run by retail, a subsidiary of the Tata Digital.</a:t>
            </a:r>
          </a:p>
        </p:txBody>
      </p:sp>
      <p:sp>
        <p:nvSpPr>
          <p:cNvPr id="15" name="TextBox 14">
            <a:extLst>
              <a:ext uri="{FF2B5EF4-FFF2-40B4-BE49-F238E27FC236}">
                <a16:creationId xmlns:a16="http://schemas.microsoft.com/office/drawing/2014/main" id="{F97B33E4-4AA3-4DE8-A499-8589C3AB1791}"/>
              </a:ext>
            </a:extLst>
          </p:cNvPr>
          <p:cNvSpPr txBox="1"/>
          <p:nvPr/>
        </p:nvSpPr>
        <p:spPr>
          <a:xfrm>
            <a:off x="6459494" y="2920140"/>
            <a:ext cx="1794819" cy="461665"/>
          </a:xfrm>
          <a:prstGeom prst="rect">
            <a:avLst/>
          </a:prstGeom>
          <a:noFill/>
        </p:spPr>
        <p:txBody>
          <a:bodyPr wrap="square">
            <a:spAutoFit/>
          </a:bodyPr>
          <a:lstStyle/>
          <a:p>
            <a:r>
              <a:rPr lang="en-US" sz="2400" dirty="0"/>
              <a:t>Amazon</a:t>
            </a:r>
          </a:p>
        </p:txBody>
      </p:sp>
      <p:sp>
        <p:nvSpPr>
          <p:cNvPr id="16" name="TextBox 15">
            <a:extLst>
              <a:ext uri="{FF2B5EF4-FFF2-40B4-BE49-F238E27FC236}">
                <a16:creationId xmlns:a16="http://schemas.microsoft.com/office/drawing/2014/main" id="{0525195C-CCD3-5D38-E361-6C9F438DE124}"/>
              </a:ext>
            </a:extLst>
          </p:cNvPr>
          <p:cNvSpPr txBox="1"/>
          <p:nvPr/>
        </p:nvSpPr>
        <p:spPr>
          <a:xfrm>
            <a:off x="6459494" y="3359838"/>
            <a:ext cx="4757351" cy="923330"/>
          </a:xfrm>
          <a:prstGeom prst="rect">
            <a:avLst/>
          </a:prstGeom>
          <a:noFill/>
        </p:spPr>
        <p:txBody>
          <a:bodyPr wrap="square" rtlCol="0">
            <a:spAutoFit/>
          </a:bodyPr>
          <a:lstStyle/>
          <a:p>
            <a:r>
              <a:rPr lang="en-US" dirty="0"/>
              <a:t>Amazon is a multinational technology and e-commerce company based in Seattle Washington, United States.</a:t>
            </a:r>
          </a:p>
        </p:txBody>
      </p:sp>
      <p:sp>
        <p:nvSpPr>
          <p:cNvPr id="17" name="TextBox 16">
            <a:extLst>
              <a:ext uri="{FF2B5EF4-FFF2-40B4-BE49-F238E27FC236}">
                <a16:creationId xmlns:a16="http://schemas.microsoft.com/office/drawing/2014/main" id="{18F602E3-7EB6-0C62-13A3-CAEC2EB9F185}"/>
              </a:ext>
            </a:extLst>
          </p:cNvPr>
          <p:cNvSpPr txBox="1"/>
          <p:nvPr/>
        </p:nvSpPr>
        <p:spPr>
          <a:xfrm>
            <a:off x="6459494" y="5148304"/>
            <a:ext cx="1794819" cy="461665"/>
          </a:xfrm>
          <a:prstGeom prst="rect">
            <a:avLst/>
          </a:prstGeom>
          <a:noFill/>
        </p:spPr>
        <p:txBody>
          <a:bodyPr wrap="square">
            <a:spAutoFit/>
          </a:bodyPr>
          <a:lstStyle/>
          <a:p>
            <a:r>
              <a:rPr lang="en-US" sz="2400" dirty="0"/>
              <a:t>Flipkart</a:t>
            </a:r>
          </a:p>
        </p:txBody>
      </p:sp>
      <p:sp>
        <p:nvSpPr>
          <p:cNvPr id="18" name="TextBox 17">
            <a:extLst>
              <a:ext uri="{FF2B5EF4-FFF2-40B4-BE49-F238E27FC236}">
                <a16:creationId xmlns:a16="http://schemas.microsoft.com/office/drawing/2014/main" id="{9B7E9798-3088-BBCC-FAD5-714FB5399A25}"/>
              </a:ext>
            </a:extLst>
          </p:cNvPr>
          <p:cNvSpPr txBox="1"/>
          <p:nvPr/>
        </p:nvSpPr>
        <p:spPr>
          <a:xfrm>
            <a:off x="6459494" y="5588002"/>
            <a:ext cx="4757351" cy="923330"/>
          </a:xfrm>
          <a:prstGeom prst="rect">
            <a:avLst/>
          </a:prstGeom>
          <a:noFill/>
        </p:spPr>
        <p:txBody>
          <a:bodyPr wrap="square" rtlCol="0">
            <a:spAutoFit/>
          </a:bodyPr>
          <a:lstStyle/>
          <a:p>
            <a:r>
              <a:rPr lang="en-US" dirty="0"/>
              <a:t>Flipkart is an Indian e-commerce company headquartered in Bengaluru, Karnataka, India</a:t>
            </a:r>
          </a:p>
        </p:txBody>
      </p:sp>
      <p:sp>
        <p:nvSpPr>
          <p:cNvPr id="21" name="TextBox 20">
            <a:extLst>
              <a:ext uri="{FF2B5EF4-FFF2-40B4-BE49-F238E27FC236}">
                <a16:creationId xmlns:a16="http://schemas.microsoft.com/office/drawing/2014/main" id="{A7AE37B9-815A-5CEA-FF1A-A9FA00A29932}"/>
              </a:ext>
            </a:extLst>
          </p:cNvPr>
          <p:cNvSpPr txBox="1"/>
          <p:nvPr/>
        </p:nvSpPr>
        <p:spPr>
          <a:xfrm>
            <a:off x="126363" y="3298283"/>
            <a:ext cx="4346782" cy="523220"/>
          </a:xfrm>
          <a:prstGeom prst="rect">
            <a:avLst/>
          </a:prstGeom>
          <a:noFill/>
        </p:spPr>
        <p:txBody>
          <a:bodyPr wrap="square">
            <a:spAutoFit/>
          </a:bodyPr>
          <a:lstStyle/>
          <a:p>
            <a:r>
              <a:rPr lang="en-US" sz="2800" b="1" dirty="0"/>
              <a:t>Customer Segments</a:t>
            </a:r>
          </a:p>
        </p:txBody>
      </p:sp>
      <p:pic>
        <p:nvPicPr>
          <p:cNvPr id="25" name="Picture 24" descr="A black and grey shopping cart&#10;&#10;Description automatically generated">
            <a:extLst>
              <a:ext uri="{FF2B5EF4-FFF2-40B4-BE49-F238E27FC236}">
                <a16:creationId xmlns:a16="http://schemas.microsoft.com/office/drawing/2014/main" id="{EEA657CF-4A68-CCA7-05E4-6A67229BBC1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0858" y="2771394"/>
            <a:ext cx="2055044" cy="1524158"/>
          </a:xfrm>
          <a:prstGeom prst="rect">
            <a:avLst/>
          </a:prstGeom>
        </p:spPr>
      </p:pic>
    </p:spTree>
    <p:extLst>
      <p:ext uri="{BB962C8B-B14F-4D97-AF65-F5344CB8AC3E}">
        <p14:creationId xmlns:p14="http://schemas.microsoft.com/office/powerpoint/2010/main" val="137813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2B12D27-1C07-F232-3AD6-3385489A8A01}"/>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300"/>
              <a:t>01            </a:t>
            </a:r>
            <a:br>
              <a:rPr lang="en-US" sz="3300"/>
            </a:br>
            <a:r>
              <a:rPr lang="en-US" sz="3300"/>
              <a:t>                        Problem Statement</a:t>
            </a:r>
          </a:p>
        </p:txBody>
      </p:sp>
      <p:pic>
        <p:nvPicPr>
          <p:cNvPr id="20" name="Picture 19">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useBgFill="1">
        <p:nvSpPr>
          <p:cNvPr id="7" name="TextBox 6">
            <a:extLst>
              <a:ext uri="{FF2B5EF4-FFF2-40B4-BE49-F238E27FC236}">
                <a16:creationId xmlns:a16="http://schemas.microsoft.com/office/drawing/2014/main" id="{6295D28A-2121-BA90-9FA1-EBDEE8DE8E24}"/>
              </a:ext>
            </a:extLst>
          </p:cNvPr>
          <p:cNvSpPr txBox="1"/>
          <p:nvPr/>
        </p:nvSpPr>
        <p:spPr>
          <a:xfrm>
            <a:off x="680321" y="2336873"/>
            <a:ext cx="6423211" cy="3599316"/>
          </a:xfrm>
          <a:prstGeom prst="rect">
            <a:avLst/>
          </a:prstGeom>
        </p:spPr>
        <p:txBody>
          <a:bodyPr vert="horz" lIns="91440" tIns="45720" rIns="91440" bIns="45720" rtlCol="0" anchor="ctr">
            <a:normAutofit/>
          </a:bodyPr>
          <a:lstStyle/>
          <a:p>
            <a:pPr defTabSz="914400">
              <a:lnSpc>
                <a:spcPct val="90000"/>
              </a:lnSpc>
              <a:spcAft>
                <a:spcPts val="600"/>
              </a:spcAft>
            </a:pPr>
            <a:r>
              <a:rPr lang="en-US" sz="2000" b="0" i="0" dirty="0">
                <a:effectLst/>
              </a:rPr>
              <a:t>The company suffered financial losses due to the opening of a store in America without sufficient information. Recognizing the need to compete with savvy competitors like HP and Dell, who use data for decision-making, AtliQ understands the importance of having data-minded individuals in their team. They aim to leverage data to make smarter choices and ensure their survival in the industry.</a:t>
            </a:r>
            <a:endParaRPr lang="en-US" sz="2000" dirty="0"/>
          </a:p>
        </p:txBody>
      </p:sp>
      <p:pic>
        <p:nvPicPr>
          <p:cNvPr id="6" name="Content Placeholder 5" descr="A logo for a company&#10;&#10;Description automatically generated">
            <a:extLst>
              <a:ext uri="{FF2B5EF4-FFF2-40B4-BE49-F238E27FC236}">
                <a16:creationId xmlns:a16="http://schemas.microsoft.com/office/drawing/2014/main" id="{A67F2DF1-75CF-14C8-E842-1C46B7C8A4CE}"/>
              </a:ext>
            </a:extLst>
          </p:cNvPr>
          <p:cNvPicPr>
            <a:picLocks noGrp="1" noChangeAspect="1"/>
          </p:cNvPicPr>
          <p:nvPr>
            <p:ph idx="1"/>
          </p:nvPr>
        </p:nvPicPr>
        <p:blipFill>
          <a:blip r:embed="rId4"/>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5455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2B12D27-1C07-F232-3AD6-3385489A8A01}"/>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dirty="0"/>
              <a:t>02            </a:t>
            </a:r>
            <a:br>
              <a:rPr lang="en-US" dirty="0"/>
            </a:br>
            <a:r>
              <a:rPr lang="en-US" dirty="0"/>
              <a:t>                        Goals to achieve</a:t>
            </a:r>
          </a:p>
        </p:txBody>
      </p:sp>
      <p:pic>
        <p:nvPicPr>
          <p:cNvPr id="20" name="Picture 19">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useBgFill="1">
        <p:nvSpPr>
          <p:cNvPr id="7" name="TextBox 6">
            <a:extLst>
              <a:ext uri="{FF2B5EF4-FFF2-40B4-BE49-F238E27FC236}">
                <a16:creationId xmlns:a16="http://schemas.microsoft.com/office/drawing/2014/main" id="{6295D28A-2121-BA90-9FA1-EBDEE8DE8E24}"/>
              </a:ext>
            </a:extLst>
          </p:cNvPr>
          <p:cNvSpPr txBox="1"/>
          <p:nvPr/>
        </p:nvSpPr>
        <p:spPr>
          <a:xfrm>
            <a:off x="680321" y="2336873"/>
            <a:ext cx="6423211" cy="3599316"/>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t>The company aims to gather data from various departments, create important metrics and visuals, and develop an easy-to-use dashboard for their teams. By using data to inform their decisions, they aim to improve their current products and expand into new markets in the coming quarters.</a:t>
            </a:r>
          </a:p>
        </p:txBody>
      </p:sp>
      <p:pic>
        <p:nvPicPr>
          <p:cNvPr id="6" name="Content Placeholder 5" descr="A logo for a company&#10;&#10;Description automatically generated">
            <a:extLst>
              <a:ext uri="{FF2B5EF4-FFF2-40B4-BE49-F238E27FC236}">
                <a16:creationId xmlns:a16="http://schemas.microsoft.com/office/drawing/2014/main" id="{A67F2DF1-75CF-14C8-E842-1C46B7C8A4CE}"/>
              </a:ext>
            </a:extLst>
          </p:cNvPr>
          <p:cNvPicPr>
            <a:picLocks noGrp="1" noChangeAspect="1"/>
          </p:cNvPicPr>
          <p:nvPr>
            <p:ph idx="1"/>
          </p:nvPr>
        </p:nvPicPr>
        <p:blipFill>
          <a:blip r:embed="rId4"/>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1105115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292</TotalTime>
  <Words>506</Words>
  <Application>Microsoft Macintosh PowerPoint</Application>
  <PresentationFormat>Widescreen</PresentationFormat>
  <Paragraphs>47</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Trebuchet MS</vt:lpstr>
      <vt:lpstr>Berlin</vt:lpstr>
      <vt:lpstr>Insightful Business Explorer </vt:lpstr>
      <vt:lpstr> Insightful Business Explorer </vt:lpstr>
      <vt:lpstr>Insightful Business Explorer </vt:lpstr>
      <vt:lpstr>PowerPoint Presentation</vt:lpstr>
      <vt:lpstr>PowerPoint Presentation</vt:lpstr>
      <vt:lpstr>Insightful Business Explorer </vt:lpstr>
      <vt:lpstr>PowerPoint Presentation</vt:lpstr>
      <vt:lpstr>01                                     Problem Statement</vt:lpstr>
      <vt:lpstr>02                                     Goals to achieve</vt:lpstr>
      <vt:lpstr>03                                     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Insightful Business Explorer </dc:title>
  <dc:creator>Raj, Ravi (राज, रवि)</dc:creator>
  <cp:lastModifiedBy>Raj, Ravi (राज, रवि)</cp:lastModifiedBy>
  <cp:revision>3</cp:revision>
  <dcterms:created xsi:type="dcterms:W3CDTF">2024-04-28T09:14:16Z</dcterms:created>
  <dcterms:modified xsi:type="dcterms:W3CDTF">2024-04-28T19:23:59Z</dcterms:modified>
</cp:coreProperties>
</file>